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3" r:id="rId3"/>
    <p:sldId id="262" r:id="rId4"/>
    <p:sldId id="264" r:id="rId5"/>
    <p:sldId id="259" r:id="rId6"/>
    <p:sldId id="261" r:id="rId7"/>
    <p:sldId id="260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7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27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53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01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0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86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338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96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54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92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4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08174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156518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6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57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6056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4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1D5F0-2DD5-4422-8A8A-ADECB09B2698}" type="datetimeFigureOut">
              <a:rPr lang="en-GB" smtClean="0"/>
              <a:t>05/12/15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4D6F-D843-435B-92B9-4333EAAC01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59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digitaloutreach.org.uk/wp-content/uploads/2013/01/Age-UK-Logo-CMY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51" y="1048241"/>
            <a:ext cx="8169568" cy="4801146"/>
          </a:xfrm>
          <a:prstGeom prst="rect">
            <a:avLst/>
          </a:prstGeom>
          <a:noFill/>
          <a:ln w="38100"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5 at 10.5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969817"/>
            <a:ext cx="2696872" cy="4836391"/>
          </a:xfrm>
          <a:prstGeom prst="rect">
            <a:avLst/>
          </a:prstGeom>
        </p:spPr>
      </p:pic>
      <p:pic>
        <p:nvPicPr>
          <p:cNvPr id="5" name="Picture 4" descr="Screen Shot 2015-12-05 at 10.50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18" y="1258455"/>
            <a:ext cx="2746410" cy="4937989"/>
          </a:xfrm>
          <a:prstGeom prst="rect">
            <a:avLst/>
          </a:prstGeom>
        </p:spPr>
      </p:pic>
      <p:pic>
        <p:nvPicPr>
          <p:cNvPr id="6" name="Picture 5" descr="Screen Shot 2015-12-05 at 10.51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537" y="842817"/>
            <a:ext cx="2678491" cy="5028045"/>
          </a:xfrm>
          <a:prstGeom prst="rect">
            <a:avLst/>
          </a:prstGeom>
        </p:spPr>
      </p:pic>
      <p:pic>
        <p:nvPicPr>
          <p:cNvPr id="7" name="Picture 6" descr="Screen Shot 2015-12-05 at 10.50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69" y="1108364"/>
            <a:ext cx="2839816" cy="53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5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WORKFLOW (</a:t>
            </a:r>
            <a:r>
              <a:rPr lang="en-GB" sz="4400" b="1" dirty="0" smtClean="0"/>
              <a:t>Volunteer </a:t>
            </a:r>
            <a:r>
              <a:rPr lang="en-GB" sz="4400" dirty="0" smtClean="0"/>
              <a:t>Registration)</a:t>
            </a:r>
            <a:endParaRPr lang="en-GB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869808" y="1687354"/>
            <a:ext cx="87501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1.	Volunteer creates account on app</a:t>
            </a:r>
          </a:p>
          <a:p>
            <a:pPr marL="514350" indent="-514350">
              <a:buAutoNum type="arabicPeriod"/>
            </a:pPr>
            <a:endParaRPr lang="en-GB" sz="3000" dirty="0" smtClean="0"/>
          </a:p>
          <a:p>
            <a:r>
              <a:rPr lang="en-GB" sz="3000" dirty="0" smtClean="0"/>
              <a:t>2.	Admin notified of new entry</a:t>
            </a:r>
          </a:p>
          <a:p>
            <a:endParaRPr lang="en-GB" sz="3000" dirty="0" smtClean="0"/>
          </a:p>
          <a:p>
            <a:r>
              <a:rPr lang="en-GB" sz="3000" dirty="0" smtClean="0"/>
              <a:t>3.	Admin logs into website to approve/decline 	new volunteer</a:t>
            </a:r>
          </a:p>
          <a:p>
            <a:endParaRPr lang="en-GB" sz="3000" dirty="0"/>
          </a:p>
          <a:p>
            <a:r>
              <a:rPr lang="en-GB" sz="3000" dirty="0" smtClean="0"/>
              <a:t>4.	Volunteer notified of successful/unsuccessful 	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7571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WORKFLOW (</a:t>
            </a:r>
            <a:r>
              <a:rPr lang="en-GB" sz="4400" b="1" dirty="0" smtClean="0"/>
              <a:t>Recipient</a:t>
            </a:r>
            <a:r>
              <a:rPr lang="en-GB" sz="4400" dirty="0" smtClean="0"/>
              <a:t> Registration)</a:t>
            </a:r>
            <a:endParaRPr lang="en-GB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869808" y="1687354"/>
            <a:ext cx="875010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1.	Recipient enters details on website</a:t>
            </a:r>
          </a:p>
          <a:p>
            <a:pPr marL="514350" indent="-514350">
              <a:buAutoNum type="arabicPeriod"/>
            </a:pPr>
            <a:endParaRPr lang="en-GB" sz="3000" dirty="0" smtClean="0"/>
          </a:p>
          <a:p>
            <a:r>
              <a:rPr lang="en-GB" sz="3000" dirty="0" smtClean="0"/>
              <a:t>2.	Admin notified of new entry</a:t>
            </a:r>
          </a:p>
          <a:p>
            <a:endParaRPr lang="en-GB" sz="3000" dirty="0" smtClean="0"/>
          </a:p>
          <a:p>
            <a:r>
              <a:rPr lang="en-GB" sz="3000" dirty="0" smtClean="0"/>
              <a:t>3.	Admin logs into website to approve/decline 	new recipient</a:t>
            </a:r>
          </a:p>
          <a:p>
            <a:endParaRPr lang="en-GB" sz="3000" dirty="0" smtClean="0"/>
          </a:p>
          <a:p>
            <a:r>
              <a:rPr lang="en-GB" sz="3000" b="1" dirty="0" smtClean="0"/>
              <a:t>Alternative: </a:t>
            </a:r>
            <a:r>
              <a:rPr lang="en-GB" sz="3000" dirty="0" smtClean="0"/>
              <a:t>Admin directly enters recipient details on website after receiving request from external source </a:t>
            </a:r>
          </a:p>
          <a:p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75305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WORKFLOW (Matching)</a:t>
            </a:r>
            <a:endParaRPr lang="en-GB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433710" y="1177404"/>
            <a:ext cx="821553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1. </a:t>
            </a:r>
            <a:r>
              <a:rPr lang="en-US" sz="3000" dirty="0"/>
              <a:t>V</a:t>
            </a:r>
            <a:r>
              <a:rPr lang="en-GB" sz="3000" dirty="0" err="1" smtClean="0"/>
              <a:t>olunteer</a:t>
            </a:r>
            <a:r>
              <a:rPr lang="en-GB" sz="3000" dirty="0" smtClean="0"/>
              <a:t> </a:t>
            </a:r>
            <a:r>
              <a:rPr lang="en-GB" sz="3000" dirty="0" smtClean="0"/>
              <a:t>requests new recipient</a:t>
            </a:r>
          </a:p>
          <a:p>
            <a:endParaRPr lang="en-GB" sz="3000" dirty="0" smtClean="0"/>
          </a:p>
          <a:p>
            <a:endParaRPr lang="en-GB" sz="3000" dirty="0"/>
          </a:p>
          <a:p>
            <a:r>
              <a:rPr lang="en-GB" sz="3000" dirty="0" smtClean="0"/>
              <a:t>2. Matching algorithm returns 5 best matches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r>
              <a:rPr lang="en-GB" sz="3000" dirty="0" smtClean="0"/>
              <a:t/>
            </a:r>
            <a:br>
              <a:rPr lang="en-GB" sz="3000" dirty="0" smtClean="0"/>
            </a:br>
            <a:r>
              <a:rPr lang="en-GB" sz="3000" dirty="0" smtClean="0"/>
              <a:t>3. Volunteer reads deeper info about recipient, and   </a:t>
            </a:r>
            <a:br>
              <a:rPr lang="en-GB" sz="3000" dirty="0" smtClean="0"/>
            </a:br>
            <a:r>
              <a:rPr lang="en-GB" sz="3000" dirty="0" smtClean="0"/>
              <a:t>   makes selection</a:t>
            </a:r>
          </a:p>
          <a:p>
            <a:endParaRPr lang="en-GB" sz="3000" dirty="0"/>
          </a:p>
          <a:p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3127715" y="3017928"/>
            <a:ext cx="7934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Based on criteria of time availability, location, preferred gender and mutual interests  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3710" y="1177404"/>
            <a:ext cx="821553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 smtClean="0"/>
              <a:t>preferred gender</a:t>
            </a:r>
          </a:p>
          <a:p>
            <a:endParaRPr lang="en-GB" sz="3000" dirty="0" smtClean="0"/>
          </a:p>
          <a:p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d</a:t>
            </a:r>
            <a:r>
              <a:rPr lang="en-GB" sz="3000" dirty="0" smtClean="0"/>
              <a:t>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 smtClean="0"/>
              <a:t>interests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 smtClean="0"/>
              <a:t>time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3127715" y="1613503"/>
            <a:ext cx="7934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Try to ensure recipient is matched with the gender of their choice, if they choose to have a preference.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7715" y="3017928"/>
            <a:ext cx="7934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Try to ensure recipient and volunteer postcodes are more than 50 miles separated to maintain physical distance. 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7714" y="4422353"/>
            <a:ext cx="7934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Ideally produce matches with high compatibility between recipient and volunteer interests.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7713" y="5720226"/>
            <a:ext cx="7934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Ensure that recipient and volunteer are both available at an agreed time slot.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MATCHING ALGORITHM (Criteria)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7488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MATCHING ALGORITHM (Filtering)</a:t>
            </a:r>
            <a:endParaRPr lang="en-GB" sz="4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334041" y="1535725"/>
            <a:ext cx="2419646" cy="2925059"/>
            <a:chOff x="3334041" y="1535725"/>
            <a:chExt cx="2419646" cy="2925059"/>
          </a:xfrm>
        </p:grpSpPr>
        <p:sp>
          <p:nvSpPr>
            <p:cNvPr id="17" name="Right Arrow 16"/>
            <p:cNvSpPr/>
            <p:nvPr/>
          </p:nvSpPr>
          <p:spPr>
            <a:xfrm>
              <a:off x="3334041" y="3191226"/>
              <a:ext cx="1561516" cy="12695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Filter by</a:t>
              </a:r>
            </a:p>
            <a:p>
              <a:pPr algn="ctr"/>
              <a:r>
                <a:rPr lang="en-GB" dirty="0" smtClean="0"/>
                <a:t>availability</a:t>
              </a:r>
              <a:endParaRPr lang="en-GB" dirty="0"/>
            </a:p>
          </p:txBody>
        </p:sp>
        <p:sp>
          <p:nvSpPr>
            <p:cNvPr id="41" name="Line Callout 2 40"/>
            <p:cNvSpPr/>
            <p:nvPr/>
          </p:nvSpPr>
          <p:spPr>
            <a:xfrm>
              <a:off x="4016328" y="1535725"/>
              <a:ext cx="1737359" cy="11330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3311"/>
                <a:gd name="adj6" fmla="val -17061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</a:t>
              </a:r>
              <a:r>
                <a:rPr lang="en-GB" b="1" dirty="0" smtClean="0"/>
                <a:t>ecipient</a:t>
              </a:r>
              <a:r>
                <a:rPr lang="en-GB" dirty="0" smtClean="0"/>
                <a:t> and </a:t>
              </a:r>
              <a:r>
                <a:rPr lang="en-GB" b="1" dirty="0" smtClean="0"/>
                <a:t>volunteer</a:t>
              </a:r>
              <a:r>
                <a:rPr lang="en-GB" dirty="0" smtClean="0"/>
                <a:t> must match on &gt;= 1 time slots </a:t>
              </a:r>
              <a:endParaRPr lang="en-GB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465750" y="1514828"/>
            <a:ext cx="2486983" cy="3011199"/>
            <a:chOff x="8465750" y="1514828"/>
            <a:chExt cx="2486983" cy="3011199"/>
          </a:xfrm>
        </p:grpSpPr>
        <p:sp>
          <p:nvSpPr>
            <p:cNvPr id="40" name="Right Arrow 39"/>
            <p:cNvSpPr/>
            <p:nvPr/>
          </p:nvSpPr>
          <p:spPr>
            <a:xfrm>
              <a:off x="8465750" y="3256469"/>
              <a:ext cx="1645922" cy="12695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Rank by</a:t>
              </a:r>
            </a:p>
            <a:p>
              <a:pPr algn="ctr"/>
              <a:r>
                <a:rPr lang="en-GB" dirty="0" smtClean="0"/>
                <a:t>interest</a:t>
              </a:r>
              <a:endParaRPr lang="en-GB" dirty="0"/>
            </a:p>
          </p:txBody>
        </p:sp>
        <p:sp>
          <p:nvSpPr>
            <p:cNvPr id="42" name="Line Callout 2 41"/>
            <p:cNvSpPr/>
            <p:nvPr/>
          </p:nvSpPr>
          <p:spPr>
            <a:xfrm>
              <a:off x="9215374" y="1514828"/>
              <a:ext cx="1737359" cy="11330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2002"/>
                <a:gd name="adj6" fmla="val -17870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sort </a:t>
              </a:r>
              <a:r>
                <a:rPr lang="en-GB" b="1" dirty="0" smtClean="0"/>
                <a:t>recipients </a:t>
              </a:r>
              <a:r>
                <a:rPr lang="en-GB" dirty="0" smtClean="0"/>
                <a:t>by number of matching interests</a:t>
              </a:r>
              <a:endParaRPr lang="en-GB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60314" y="2556241"/>
            <a:ext cx="604917" cy="3421705"/>
            <a:chOff x="2560314" y="2556241"/>
            <a:chExt cx="604917" cy="3421705"/>
          </a:xfrm>
        </p:grpSpPr>
        <p:sp>
          <p:nvSpPr>
            <p:cNvPr id="4" name="Rectangle 3"/>
            <p:cNvSpPr/>
            <p:nvPr/>
          </p:nvSpPr>
          <p:spPr>
            <a:xfrm>
              <a:off x="2560319" y="2556241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560318" y="2793047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2</a:t>
              </a:r>
              <a:endParaRPr lang="en-GB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60318" y="301772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60317" y="3254529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560318" y="346279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5</a:t>
              </a:r>
              <a:endParaRPr lang="en-GB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60317" y="3699599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6</a:t>
              </a:r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60317" y="3924275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7</a:t>
              </a:r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60316" y="4161081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0316" y="4397479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0315" y="4634285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10</a:t>
              </a:r>
              <a:endParaRPr lang="en-GB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60315" y="4858961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11</a:t>
              </a:r>
              <a:endParaRPr lang="en-GB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0314" y="5095767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12</a:t>
              </a:r>
              <a:endParaRPr lang="en-GB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560314" y="5353060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13</a:t>
              </a:r>
              <a:endParaRPr lang="en-GB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560314" y="5602198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14</a:t>
              </a:r>
              <a:endParaRPr lang="en-GB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60314" y="585133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15</a:t>
              </a:r>
              <a:endParaRPr lang="en-GB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50640" y="2778981"/>
            <a:ext cx="604916" cy="3184899"/>
            <a:chOff x="4950640" y="2778981"/>
            <a:chExt cx="604916" cy="3184899"/>
          </a:xfrm>
        </p:grpSpPr>
        <p:sp>
          <p:nvSpPr>
            <p:cNvPr id="65" name="Rectangle 64"/>
            <p:cNvSpPr/>
            <p:nvPr/>
          </p:nvSpPr>
          <p:spPr>
            <a:xfrm>
              <a:off x="4950644" y="2778981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2</a:t>
              </a:r>
              <a:endParaRPr lang="en-GB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50644" y="3003657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950643" y="324046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50644" y="3448727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5</a:t>
              </a:r>
              <a:endParaRPr lang="en-GB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950643" y="368553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6</a:t>
              </a:r>
              <a:endParaRPr lang="en-GB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950642" y="4147015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950642" y="438341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950641" y="4620219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10</a:t>
              </a:r>
              <a:endParaRPr lang="en-GB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950641" y="4844895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11</a:t>
              </a:r>
              <a:endParaRPr lang="en-GB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950640" y="5081701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12</a:t>
              </a:r>
              <a:endParaRPr lang="en-GB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950640" y="5588132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14</a:t>
              </a:r>
              <a:endParaRPr lang="en-GB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50640" y="5837270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15</a:t>
              </a:r>
              <a:endParaRPr lang="en-GB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1915" y="3003657"/>
            <a:ext cx="604916" cy="2960223"/>
            <a:chOff x="7731915" y="3003657"/>
            <a:chExt cx="604916" cy="2960223"/>
          </a:xfrm>
        </p:grpSpPr>
        <p:sp>
          <p:nvSpPr>
            <p:cNvPr id="97" name="Rectangle 96"/>
            <p:cNvSpPr/>
            <p:nvPr/>
          </p:nvSpPr>
          <p:spPr>
            <a:xfrm>
              <a:off x="7731919" y="3003657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731918" y="324046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731918" y="368553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6</a:t>
              </a:r>
              <a:endParaRPr lang="en-GB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731917" y="4147015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731917" y="438341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731916" y="4620219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10</a:t>
              </a:r>
              <a:endParaRPr lang="en-GB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31915" y="5081701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12</a:t>
              </a:r>
              <a:endParaRPr lang="en-GB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731915" y="5837270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15</a:t>
              </a:r>
              <a:endParaRPr lang="en-GB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10730" y="2990610"/>
            <a:ext cx="604916" cy="2960223"/>
            <a:chOff x="10210730" y="2990610"/>
            <a:chExt cx="604916" cy="2960223"/>
          </a:xfrm>
        </p:grpSpPr>
        <p:sp>
          <p:nvSpPr>
            <p:cNvPr id="109" name="Rectangle 108"/>
            <p:cNvSpPr/>
            <p:nvPr/>
          </p:nvSpPr>
          <p:spPr>
            <a:xfrm>
              <a:off x="10210734" y="2990610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210733" y="322741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12</a:t>
              </a:r>
              <a:endParaRPr lang="en-GB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0210733" y="367248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0210732" y="4133968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10732" y="437036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10</a:t>
              </a:r>
              <a:endParaRPr lang="en-GB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10731" y="4607172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6</a:t>
              </a:r>
              <a:endParaRPr lang="en-GB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10730" y="5068654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15</a:t>
              </a:r>
              <a:endParaRPr lang="en-GB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210730" y="582422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70129" y="1521659"/>
            <a:ext cx="2683733" cy="4680055"/>
            <a:chOff x="5670129" y="1521659"/>
            <a:chExt cx="2683733" cy="4680055"/>
          </a:xfrm>
        </p:grpSpPr>
        <p:sp>
          <p:nvSpPr>
            <p:cNvPr id="76" name="Right Arrow 75"/>
            <p:cNvSpPr/>
            <p:nvPr/>
          </p:nvSpPr>
          <p:spPr>
            <a:xfrm>
              <a:off x="5758945" y="3050348"/>
              <a:ext cx="1844051" cy="16818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Filter by</a:t>
              </a:r>
            </a:p>
            <a:p>
              <a:pPr algn="ctr"/>
              <a:r>
                <a:rPr lang="en-GB" dirty="0"/>
                <a:t>g</a:t>
              </a:r>
              <a:r>
                <a:rPr lang="en-GB" dirty="0" smtClean="0"/>
                <a:t>ender &amp; distance</a:t>
              </a:r>
              <a:endParaRPr lang="en-GB" dirty="0"/>
            </a:p>
          </p:txBody>
        </p:sp>
        <p:sp>
          <p:nvSpPr>
            <p:cNvPr id="77" name="Line Callout 2 76"/>
            <p:cNvSpPr/>
            <p:nvPr/>
          </p:nvSpPr>
          <p:spPr>
            <a:xfrm>
              <a:off x="6406654" y="1521659"/>
              <a:ext cx="1947208" cy="11330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0829"/>
                <a:gd name="adj6" fmla="val -16376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recipient</a:t>
              </a:r>
              <a:r>
                <a:rPr lang="en-GB" dirty="0" smtClean="0"/>
                <a:t>’s preferred gender must match </a:t>
              </a:r>
              <a:r>
                <a:rPr lang="en-GB" b="1" dirty="0" smtClean="0"/>
                <a:t>volunteer</a:t>
              </a:r>
              <a:r>
                <a:rPr lang="en-GB" dirty="0" smtClean="0"/>
                <a:t> gender </a:t>
              </a:r>
              <a:endParaRPr lang="en-GB" dirty="0"/>
            </a:p>
          </p:txBody>
        </p:sp>
        <p:sp>
          <p:nvSpPr>
            <p:cNvPr id="52" name="Line Callout 2 51"/>
            <p:cNvSpPr/>
            <p:nvPr/>
          </p:nvSpPr>
          <p:spPr>
            <a:xfrm>
              <a:off x="5670129" y="5068654"/>
              <a:ext cx="1947208" cy="1133060"/>
            </a:xfrm>
            <a:prstGeom prst="borderCallout2">
              <a:avLst>
                <a:gd name="adj1" fmla="val -1115"/>
                <a:gd name="adj2" fmla="val 36459"/>
                <a:gd name="adj3" fmla="val -28430"/>
                <a:gd name="adj4" fmla="val 20178"/>
                <a:gd name="adj5" fmla="val -63828"/>
                <a:gd name="adj6" fmla="val 20469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</a:t>
              </a:r>
              <a:r>
                <a:rPr lang="en-GB" b="1" dirty="0" smtClean="0"/>
                <a:t>ecipient </a:t>
              </a:r>
              <a:r>
                <a:rPr lang="en-GB" dirty="0" smtClean="0"/>
                <a:t>and </a:t>
              </a:r>
              <a:r>
                <a:rPr lang="en-GB" b="1" dirty="0" smtClean="0"/>
                <a:t>volunteer</a:t>
              </a:r>
              <a:r>
                <a:rPr lang="en-GB" dirty="0" smtClean="0"/>
                <a:t> must be &gt; 50 miles apart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72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MATCHING ALGORITHM (Final Selection)</a:t>
            </a:r>
            <a:endParaRPr lang="en-GB" sz="4400" dirty="0"/>
          </a:p>
        </p:txBody>
      </p:sp>
      <p:sp>
        <p:nvSpPr>
          <p:cNvPr id="40" name="Right Arrow 39"/>
          <p:cNvSpPr/>
          <p:nvPr/>
        </p:nvSpPr>
        <p:spPr>
          <a:xfrm>
            <a:off x="4943410" y="3256469"/>
            <a:ext cx="1645922" cy="12695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Highlight top 5</a:t>
            </a:r>
            <a:endParaRPr lang="en-GB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2357367" y="1514828"/>
            <a:ext cx="2486983" cy="3011199"/>
            <a:chOff x="2357367" y="1514828"/>
            <a:chExt cx="2486983" cy="3011199"/>
          </a:xfrm>
        </p:grpSpPr>
        <p:sp>
          <p:nvSpPr>
            <p:cNvPr id="118" name="Right Arrow 117"/>
            <p:cNvSpPr/>
            <p:nvPr/>
          </p:nvSpPr>
          <p:spPr>
            <a:xfrm>
              <a:off x="2357367" y="3256469"/>
              <a:ext cx="1645922" cy="12695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Rank by</a:t>
              </a:r>
            </a:p>
            <a:p>
              <a:pPr algn="ctr"/>
              <a:r>
                <a:rPr lang="en-GB" dirty="0" smtClean="0"/>
                <a:t>interest</a:t>
              </a:r>
              <a:endParaRPr lang="en-GB" dirty="0"/>
            </a:p>
          </p:txBody>
        </p:sp>
        <p:sp>
          <p:nvSpPr>
            <p:cNvPr id="119" name="Line Callout 2 118"/>
            <p:cNvSpPr/>
            <p:nvPr/>
          </p:nvSpPr>
          <p:spPr>
            <a:xfrm>
              <a:off x="3106991" y="1514828"/>
              <a:ext cx="1737359" cy="11330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2002"/>
                <a:gd name="adj6" fmla="val -17870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sort </a:t>
              </a:r>
              <a:r>
                <a:rPr lang="en-GB" b="1" dirty="0" smtClean="0"/>
                <a:t>recipients </a:t>
              </a:r>
              <a:r>
                <a:rPr lang="en-GB" dirty="0" smtClean="0"/>
                <a:t>by number of matching interests</a:t>
              </a:r>
              <a:endParaRPr lang="en-GB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4102347" y="2990610"/>
            <a:ext cx="604916" cy="2960223"/>
            <a:chOff x="4102347" y="2990610"/>
            <a:chExt cx="604916" cy="2960223"/>
          </a:xfrm>
        </p:grpSpPr>
        <p:sp>
          <p:nvSpPr>
            <p:cNvPr id="120" name="Rectangle 119"/>
            <p:cNvSpPr/>
            <p:nvPr/>
          </p:nvSpPr>
          <p:spPr>
            <a:xfrm>
              <a:off x="4102351" y="2990610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02350" y="322741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12</a:t>
              </a:r>
              <a:endParaRPr lang="en-GB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102350" y="367248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102349" y="4133968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102349" y="437036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10</a:t>
              </a:r>
              <a:endParaRPr lang="en-GB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102348" y="4607172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6</a:t>
              </a:r>
              <a:endParaRPr lang="en-GB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102347" y="5068654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15</a:t>
              </a:r>
              <a:endParaRPr lang="en-GB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02347" y="582422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606051" y="2876123"/>
            <a:ext cx="772246" cy="3074710"/>
            <a:chOff x="6606051" y="2876123"/>
            <a:chExt cx="772246" cy="3074710"/>
          </a:xfrm>
        </p:grpSpPr>
        <p:sp>
          <p:nvSpPr>
            <p:cNvPr id="109" name="Rectangle 108"/>
            <p:cNvSpPr/>
            <p:nvPr/>
          </p:nvSpPr>
          <p:spPr>
            <a:xfrm>
              <a:off x="6688394" y="2990610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88393" y="322741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12</a:t>
              </a:r>
              <a:endParaRPr lang="en-GB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688393" y="367248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88392" y="4133968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688392" y="4370366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10</a:t>
              </a:r>
              <a:endParaRPr lang="en-GB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688391" y="4607172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6</a:t>
              </a:r>
              <a:endParaRPr lang="en-GB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688390" y="5068654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15</a:t>
              </a:r>
              <a:endParaRPr lang="en-GB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688390" y="5824223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606051" y="2876123"/>
              <a:ext cx="772246" cy="1678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9" name="Right Arrow 128"/>
          <p:cNvSpPr/>
          <p:nvPr/>
        </p:nvSpPr>
        <p:spPr>
          <a:xfrm>
            <a:off x="7529453" y="3246586"/>
            <a:ext cx="1645922" cy="12695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Volunteer selection</a:t>
            </a:r>
            <a:endParaRPr lang="en-GB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9298395" y="3431878"/>
            <a:ext cx="788140" cy="566530"/>
            <a:chOff x="9298395" y="3431878"/>
            <a:chExt cx="788140" cy="566530"/>
          </a:xfrm>
        </p:grpSpPr>
        <p:sp>
          <p:nvSpPr>
            <p:cNvPr id="130" name="Rectangle 129"/>
            <p:cNvSpPr/>
            <p:nvPr/>
          </p:nvSpPr>
          <p:spPr>
            <a:xfrm>
              <a:off x="9382973" y="3651838"/>
              <a:ext cx="604912" cy="126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9298395" y="3431878"/>
              <a:ext cx="788140" cy="56653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10311619" y="3431878"/>
            <a:ext cx="1410009" cy="5665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MATCH INITITATED!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55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29" grpId="0" animBg="1"/>
      <p:bldP spid="1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AFTER SELECTION</a:t>
            </a:r>
            <a:endParaRPr lang="en-GB" sz="4400" dirty="0"/>
          </a:p>
        </p:txBody>
      </p:sp>
      <p:sp>
        <p:nvSpPr>
          <p:cNvPr id="31" name="TextBox 30"/>
          <p:cNvSpPr txBox="1"/>
          <p:nvPr/>
        </p:nvSpPr>
        <p:spPr>
          <a:xfrm>
            <a:off x="2422164" y="1546859"/>
            <a:ext cx="8215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 smtClean="0"/>
              <a:t>Log call</a:t>
            </a:r>
            <a:br>
              <a:rPr lang="en-GB" sz="3000" dirty="0" smtClean="0"/>
            </a:br>
            <a:r>
              <a:rPr lang="en-GB" sz="3000" dirty="0" smtClean="0"/>
              <a:t/>
            </a:r>
            <a:br>
              <a:rPr lang="en-GB" sz="3000" dirty="0" smtClean="0"/>
            </a:br>
            <a:r>
              <a:rPr lang="en-GB" sz="3000" dirty="0" smtClean="0"/>
              <a:t/>
            </a:r>
            <a:br>
              <a:rPr lang="en-GB" sz="3000" dirty="0" smtClean="0"/>
            </a:br>
            <a:endParaRPr lang="en-GB" sz="3000" dirty="0" smtClean="0"/>
          </a:p>
          <a:p>
            <a:pPr marL="457200" indent="-457200">
              <a:buFont typeface="Arial"/>
              <a:buChar char="•"/>
            </a:pPr>
            <a:r>
              <a:rPr lang="en-GB" sz="3000" dirty="0" smtClean="0"/>
              <a:t> View information about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3231624" y="2336746"/>
            <a:ext cx="7934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Notify </a:t>
            </a:r>
            <a:r>
              <a:rPr lang="en-GB" sz="25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AgeUK</a:t>
            </a:r>
            <a:r>
              <a:rPr lang="en-GB" sz="25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about unavailability, whether call has been answered, and whether the recipient is safe and well.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2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434" y="402665"/>
            <a:ext cx="947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UI</a:t>
            </a:r>
            <a:endParaRPr lang="en-GB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410619" y="1431404"/>
            <a:ext cx="8215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Consistent with current matching process</a:t>
            </a: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S</a:t>
            </a:r>
            <a:r>
              <a:rPr lang="en-GB" sz="3000" dirty="0" err="1" smtClean="0"/>
              <a:t>traightforward</a:t>
            </a:r>
            <a:r>
              <a:rPr lang="en-GB" sz="3000" dirty="0" smtClean="0"/>
              <a:t> </a:t>
            </a:r>
            <a:r>
              <a:rPr lang="en-GB" sz="3000" dirty="0" smtClean="0"/>
              <a:t>and easy to use</a:t>
            </a:r>
          </a:p>
          <a:p>
            <a:pPr marL="457200" indent="-457200">
              <a:buFont typeface="Arial"/>
              <a:buChar char="•"/>
            </a:pPr>
            <a:r>
              <a:rPr lang="en-GB" sz="3000" dirty="0" smtClean="0"/>
              <a:t>Consistent with </a:t>
            </a:r>
            <a:r>
              <a:rPr lang="en-GB" sz="3000" dirty="0" err="1" smtClean="0"/>
              <a:t>AgeUK</a:t>
            </a:r>
            <a:r>
              <a:rPr lang="en-GB" sz="3000" dirty="0" smtClean="0"/>
              <a:t> brand identity</a:t>
            </a:r>
          </a:p>
          <a:p>
            <a:pPr marL="457200" indent="-457200">
              <a:buFont typeface="Arial"/>
              <a:buChar char="•"/>
            </a:pPr>
            <a:endParaRPr lang="en-GB" sz="3000" dirty="0"/>
          </a:p>
          <a:p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47577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370</TotalTime>
  <Words>296</Words>
  <Application>Microsoft Macintosh PowerPoint</Application>
  <PresentationFormat>Custom</PresentationFormat>
  <Paragraphs>133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Watts</dc:creator>
  <cp:lastModifiedBy>Susan Lechett</cp:lastModifiedBy>
  <cp:revision>20</cp:revision>
  <dcterms:created xsi:type="dcterms:W3CDTF">2015-12-05T02:57:02Z</dcterms:created>
  <dcterms:modified xsi:type="dcterms:W3CDTF">2015-12-05T11:09:35Z</dcterms:modified>
</cp:coreProperties>
</file>